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89" y="3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438B85-B7F0-15D6-3AF0-2127A1702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58622EE-7DB1-885A-91CC-013E40131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D53F84-D8F3-042F-B1C7-D5C3A7700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C68A-813F-41FC-B8A0-3304236D726B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837792-330A-B6D9-3EA0-D82137D52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31B369-3F57-4826-872A-C5E9887B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CC86-A68D-46D0-BD66-82CAF7353E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54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8E2239-9530-7DCF-1435-E218AEDC8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36F373B-E915-EF05-1FDC-476A8F3AA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808675-5C2C-D0F5-C46E-3FE67CC27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C68A-813F-41FC-B8A0-3304236D726B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E06C9-14F6-41DF-F008-96E27C123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82FCDA-2D83-F747-4A99-5FCC01723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CC86-A68D-46D0-BD66-82CAF7353E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56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8C46877-F8E6-DF9E-94C4-9F3B478F92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22A7FE2-0058-7993-6287-5E5B37CDE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8040F9-F03C-A93C-5BE5-BE6CDFF51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C68A-813F-41FC-B8A0-3304236D726B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499077-33B9-DFC1-8261-A5BF9B13A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8196D8-3D3F-D23D-0E04-4B71B70A2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CC86-A68D-46D0-BD66-82CAF7353E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0814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D6A52-EC93-D789-ED24-F012E1870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78390B-D770-686F-72A4-1D7535309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10E9C6-A65B-492F-1D28-D2CF3153E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C68A-813F-41FC-B8A0-3304236D726B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F174F2-6744-D638-BE98-41F90497D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D13402-D96B-196C-04F4-F6DC9DF89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CC86-A68D-46D0-BD66-82CAF7353E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3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F89092-1EA0-6B5A-3C56-94CEBA5FE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A3B1AD-D4A4-84E2-0073-CF4A45727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A77C47-832B-D91F-4590-F916FAEED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C68A-813F-41FC-B8A0-3304236D726B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353EAC-CA22-E7BE-2D1B-B9BECFE9A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C6EA14-025F-472F-A7BA-EB54E66C9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CC86-A68D-46D0-BD66-82CAF7353E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8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2D37BC-99B8-041A-48B3-6404526A9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67D6CA-F8B1-BF2D-DAC7-291F34E74B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856BD48-79AC-3665-586C-45EAE8E42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29B6FA-7D61-2CAF-C046-80235EF1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C68A-813F-41FC-B8A0-3304236D726B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5F70D-7C44-2AE3-55B9-69D2E5B8F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F40EAB9-8764-8AA3-B258-ACB52BFA5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CC86-A68D-46D0-BD66-82CAF7353E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28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F1496-36F2-A3C0-07CB-9258B5315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1C2B47-C299-C069-F38B-7ABE79188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EF2C52-56E6-79A3-93D2-87B3E7F42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8B0F89F-13BD-DC4D-27E0-ABACF4DA5B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CE03096-4A5B-6AE0-48B6-2A4EF1518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6ABAAF5-E6A8-3DF4-B4A4-9607655A1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C68A-813F-41FC-B8A0-3304236D726B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9A94F24-4652-94B3-8B49-2A78FB73D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0E15DD6-4689-3259-E638-E242C4CFA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CC86-A68D-46D0-BD66-82CAF7353E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76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041F8A-FAA5-AECE-B6D3-1DBED0479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C06BBF1-D0AD-3CA3-829C-1E4431CD8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C68A-813F-41FC-B8A0-3304236D726B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9198E01-53EC-6781-C92A-7DF5A855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D7FA692-C314-9A23-51EB-470FFB9C9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CC86-A68D-46D0-BD66-82CAF7353E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698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FBEF623-81DB-BDC7-0D64-3900A52C8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C68A-813F-41FC-B8A0-3304236D726B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9D3CA23-6FE6-6359-5B3C-A30D2CE3B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1D3407B-096A-E079-6939-99C09047D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CC86-A68D-46D0-BD66-82CAF7353E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522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AC2D58-867A-AA36-628B-F6191AC68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1C001F-6A79-8D82-AC0F-5C58DEE08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5D87C2D-3E32-A91D-6379-A806B6558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4EB226-FEF3-4869-1EEC-D96F5904C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C68A-813F-41FC-B8A0-3304236D726B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229F4A-234A-66C5-74A7-1CDD3E178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3030ED-C0A7-BFE3-6627-FD0DB47EB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CC86-A68D-46D0-BD66-82CAF7353E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853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42232E-D6D9-A25C-6BD7-CE7284265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2B27C14-18AA-899B-D084-DCDA62E2E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56DBD0-249A-2B54-F069-79B4E1F4A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881AAB6-90C1-C68D-14DF-1758DC571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C68A-813F-41FC-B8A0-3304236D726B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3AE94C-F91D-C5DC-E00D-EFB458FB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6F45D4-4E6E-50C5-C29E-608EE6AF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CC86-A68D-46D0-BD66-82CAF7353E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71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995925A-397D-CF90-5464-E5BB63E3B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F1BD10-82D1-1BFA-FE78-98C68A63D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9AAB30-D93B-C8FF-6CEA-1FEC78E56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BC68A-813F-41FC-B8A0-3304236D726B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368599-5BEC-35D9-4F19-18F2A3120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256A8B-70A2-CA2C-6340-1BF77DEDFD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ECC86-A68D-46D0-BD66-82CAF7353E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805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feil: Fünfeck 11">
            <a:extLst>
              <a:ext uri="{FF2B5EF4-FFF2-40B4-BE49-F238E27FC236}">
                <a16:creationId xmlns:a16="http://schemas.microsoft.com/office/drawing/2014/main" id="{493A10F7-FA32-4869-E0DD-6948D749EEA1}"/>
              </a:ext>
            </a:extLst>
          </p:cNvPr>
          <p:cNvSpPr/>
          <p:nvPr/>
        </p:nvSpPr>
        <p:spPr>
          <a:xfrm>
            <a:off x="0" y="1424187"/>
            <a:ext cx="10724322" cy="1475231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1525995-469F-2F20-A998-A8BA1169694F}"/>
              </a:ext>
            </a:extLst>
          </p:cNvPr>
          <p:cNvSpPr txBox="1"/>
          <p:nvPr/>
        </p:nvSpPr>
        <p:spPr>
          <a:xfrm>
            <a:off x="7570385" y="1757850"/>
            <a:ext cx="2329844" cy="458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000" u="sng" dirty="0" err="1">
                <a:latin typeface="Roboto" panose="02000000000000000000" pitchFamily="2" charset="0"/>
                <a:ea typeface="Roboto" panose="02000000000000000000" pitchFamily="2" charset="0"/>
              </a:rPr>
              <a:t>Fähigkeiten</a:t>
            </a:r>
            <a:r>
              <a:rPr lang="en-US" sz="1000" u="sng" dirty="0">
                <a:latin typeface="Roboto" panose="02000000000000000000" pitchFamily="2" charset="0"/>
                <a:ea typeface="Roboto" panose="02000000000000000000" pitchFamily="2" charset="0"/>
              </a:rPr>
              <a:t>-Level</a:t>
            </a:r>
          </a:p>
          <a:p>
            <a:pPr>
              <a:lnSpc>
                <a:spcPts val="1500"/>
              </a:lnSpc>
            </a:pPr>
            <a:r>
              <a:rPr lang="en-US" sz="1000" dirty="0" err="1">
                <a:latin typeface="Roboto" panose="02000000000000000000" pitchFamily="2" charset="0"/>
                <a:ea typeface="Roboto" panose="02000000000000000000" pitchFamily="2" charset="0"/>
              </a:rPr>
              <a:t>Anfänger</a:t>
            </a: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 / </a:t>
            </a:r>
            <a:r>
              <a:rPr lang="en-US" sz="1000" dirty="0" err="1">
                <a:latin typeface="Roboto" panose="02000000000000000000" pitchFamily="2" charset="0"/>
                <a:ea typeface="Roboto" panose="02000000000000000000" pitchFamily="2" charset="0"/>
              </a:rPr>
              <a:t>Fortgeschrittener</a:t>
            </a:r>
            <a:endParaRPr lang="en-US" sz="1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D7F42FC-7171-A3DC-038B-4ADF55C58E24}"/>
              </a:ext>
            </a:extLst>
          </p:cNvPr>
          <p:cNvSpPr txBox="1"/>
          <p:nvPr/>
        </p:nvSpPr>
        <p:spPr>
          <a:xfrm>
            <a:off x="2681991" y="1849769"/>
            <a:ext cx="2329844" cy="1227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000" dirty="0" err="1">
                <a:latin typeface="Roboto" panose="02000000000000000000" pitchFamily="2" charset="0"/>
                <a:ea typeface="Roboto" panose="02000000000000000000" pitchFamily="2" charset="0"/>
              </a:rPr>
              <a:t>Ausbildung</a:t>
            </a: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</a:p>
          <a:p>
            <a:pPr>
              <a:lnSpc>
                <a:spcPts val="1500"/>
              </a:lnSpc>
            </a:pP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     </a:t>
            </a:r>
          </a:p>
          <a:p>
            <a:pPr>
              <a:lnSpc>
                <a:spcPts val="1500"/>
              </a:lnSpc>
            </a:pPr>
            <a:r>
              <a:rPr lang="en-US" sz="1000" dirty="0" err="1">
                <a:latin typeface="Roboto" panose="02000000000000000000" pitchFamily="2" charset="0"/>
                <a:ea typeface="Roboto" panose="02000000000000000000" pitchFamily="2" charset="0"/>
              </a:rPr>
              <a:t>Privatperson</a:t>
            </a: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 / </a:t>
            </a:r>
            <a:r>
              <a:rPr lang="en-US" sz="1000" dirty="0" err="1">
                <a:latin typeface="Roboto" panose="02000000000000000000" pitchFamily="2" charset="0"/>
                <a:ea typeface="Roboto" panose="02000000000000000000" pitchFamily="2" charset="0"/>
              </a:rPr>
              <a:t>Unternehmer</a:t>
            </a:r>
            <a:endParaRPr lang="en-US" sz="1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ts val="1500"/>
              </a:lnSpc>
            </a:pP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Job:</a:t>
            </a:r>
          </a:p>
          <a:p>
            <a:pPr>
              <a:lnSpc>
                <a:spcPts val="1500"/>
              </a:lnSpc>
            </a:pPr>
            <a:endParaRPr lang="en-US" sz="1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ts val="1500"/>
              </a:lnSpc>
            </a:pPr>
            <a:endParaRPr lang="en-US" sz="1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D8E5BDB-03DD-CA42-9C18-D707A92AEFE0}"/>
              </a:ext>
            </a:extLst>
          </p:cNvPr>
          <p:cNvSpPr/>
          <p:nvPr/>
        </p:nvSpPr>
        <p:spPr>
          <a:xfrm>
            <a:off x="0" y="6505161"/>
            <a:ext cx="12192000" cy="358922"/>
          </a:xfrm>
          <a:prstGeom prst="rect">
            <a:avLst/>
          </a:prstGeom>
          <a:gradFill>
            <a:gsLst>
              <a:gs pos="0">
                <a:srgbClr val="FFED01"/>
              </a:gs>
              <a:gs pos="100000">
                <a:srgbClr val="FFDE00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FD6BD90E-1245-7A49-BE00-83A13AD0D7F6}"/>
              </a:ext>
            </a:extLst>
          </p:cNvPr>
          <p:cNvSpPr txBox="1"/>
          <p:nvPr/>
        </p:nvSpPr>
        <p:spPr>
          <a:xfrm>
            <a:off x="238539" y="1550707"/>
            <a:ext cx="1923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Roboto" panose="02000000000000000000" pitchFamily="2" charset="0"/>
                <a:ea typeface="Roboto" panose="02000000000000000000" pitchFamily="2" charset="0"/>
              </a:rPr>
              <a:t>Name deiner Persona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E4474C67-AA7B-1046-9574-F66AC9BC5314}"/>
              </a:ext>
            </a:extLst>
          </p:cNvPr>
          <p:cNvSpPr txBox="1"/>
          <p:nvPr/>
        </p:nvSpPr>
        <p:spPr>
          <a:xfrm>
            <a:off x="238540" y="1841414"/>
            <a:ext cx="2329844" cy="1035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Alter:</a:t>
            </a:r>
          </a:p>
          <a:p>
            <a:pPr>
              <a:lnSpc>
                <a:spcPts val="1500"/>
              </a:lnSpc>
            </a:pPr>
            <a:r>
              <a:rPr lang="en-US" sz="1000" dirty="0" err="1">
                <a:latin typeface="Roboto" panose="02000000000000000000" pitchFamily="2" charset="0"/>
                <a:ea typeface="Roboto" panose="02000000000000000000" pitchFamily="2" charset="0"/>
              </a:rPr>
              <a:t>Geschlecht</a:t>
            </a: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:</a:t>
            </a:r>
          </a:p>
          <a:p>
            <a:pPr>
              <a:lnSpc>
                <a:spcPts val="1500"/>
              </a:lnSpc>
            </a:pPr>
            <a:r>
              <a:rPr lang="en-US" sz="1000" dirty="0" err="1">
                <a:latin typeface="Roboto" panose="02000000000000000000" pitchFamily="2" charset="0"/>
                <a:ea typeface="Roboto" panose="02000000000000000000" pitchFamily="2" charset="0"/>
              </a:rPr>
              <a:t>Familienstand</a:t>
            </a: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:</a:t>
            </a:r>
          </a:p>
          <a:p>
            <a:pPr>
              <a:lnSpc>
                <a:spcPts val="1500"/>
              </a:lnSpc>
            </a:pPr>
            <a:r>
              <a:rPr lang="en-US" sz="1000" dirty="0" err="1">
                <a:latin typeface="Roboto" panose="02000000000000000000" pitchFamily="2" charset="0"/>
                <a:ea typeface="Roboto" panose="02000000000000000000" pitchFamily="2" charset="0"/>
              </a:rPr>
              <a:t>Wohnort</a:t>
            </a: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:</a:t>
            </a:r>
          </a:p>
          <a:p>
            <a:pPr>
              <a:lnSpc>
                <a:spcPts val="1500"/>
              </a:lnSpc>
            </a:pPr>
            <a:endParaRPr lang="en-US" sz="1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8C39232C-44B9-1C4D-8544-48CC6D357AA2}"/>
              </a:ext>
            </a:extLst>
          </p:cNvPr>
          <p:cNvSpPr/>
          <p:nvPr/>
        </p:nvSpPr>
        <p:spPr>
          <a:xfrm>
            <a:off x="298176" y="636137"/>
            <a:ext cx="8617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i="1" dirty="0">
                <a:latin typeface="Roboto" panose="02000000000000000000" pitchFamily="2" charset="0"/>
                <a:ea typeface="Roboto" panose="02000000000000000000" pitchFamily="2" charset="0"/>
              </a:rPr>
              <a:t>Meine </a:t>
            </a:r>
            <a:r>
              <a:rPr lang="de-DE" sz="2400" b="1" i="1" dirty="0" err="1">
                <a:latin typeface="Roboto" panose="02000000000000000000" pitchFamily="2" charset="0"/>
                <a:ea typeface="Roboto" panose="02000000000000000000" pitchFamily="2" charset="0"/>
              </a:rPr>
              <a:t>Buyer</a:t>
            </a:r>
            <a:r>
              <a:rPr lang="de-DE" sz="2400" b="1" i="1" dirty="0">
                <a:latin typeface="Roboto" panose="02000000000000000000" pitchFamily="2" charset="0"/>
                <a:ea typeface="Roboto" panose="02000000000000000000" pitchFamily="2" charset="0"/>
              </a:rPr>
              <a:t> Persona</a:t>
            </a:r>
            <a:endParaRPr lang="en-US" sz="2400" b="1" i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Rechteck: obere Ecken, eine abgerundet, eine abgeschnitten 1">
            <a:extLst>
              <a:ext uri="{FF2B5EF4-FFF2-40B4-BE49-F238E27FC236}">
                <a16:creationId xmlns:a16="http://schemas.microsoft.com/office/drawing/2014/main" id="{CDADA09E-A6CA-A951-55FF-A9906B49760B}"/>
              </a:ext>
            </a:extLst>
          </p:cNvPr>
          <p:cNvSpPr/>
          <p:nvPr/>
        </p:nvSpPr>
        <p:spPr>
          <a:xfrm rot="10800000">
            <a:off x="3692385" y="-129"/>
            <a:ext cx="8499613" cy="471167"/>
          </a:xfrm>
          <a:prstGeom prst="snipRoundRect">
            <a:avLst/>
          </a:prstGeom>
          <a:gradFill>
            <a:gsLst>
              <a:gs pos="0">
                <a:srgbClr val="FFED01"/>
              </a:gs>
              <a:gs pos="100000">
                <a:srgbClr val="FFDE00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E363752-E07E-2431-C79E-4A486259C6E2}"/>
              </a:ext>
            </a:extLst>
          </p:cNvPr>
          <p:cNvSpPr txBox="1"/>
          <p:nvPr/>
        </p:nvSpPr>
        <p:spPr>
          <a:xfrm>
            <a:off x="5126934" y="1838676"/>
            <a:ext cx="2329844" cy="1035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Hobbies:</a:t>
            </a:r>
          </a:p>
          <a:p>
            <a:pPr>
              <a:lnSpc>
                <a:spcPts val="1500"/>
              </a:lnSpc>
            </a:pPr>
            <a:endParaRPr lang="en-US" sz="1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ts val="1500"/>
              </a:lnSpc>
            </a:pPr>
            <a:r>
              <a:rPr lang="en-US" sz="1000" dirty="0" err="1">
                <a:latin typeface="Roboto" panose="02000000000000000000" pitchFamily="2" charset="0"/>
                <a:ea typeface="Roboto" panose="02000000000000000000" pitchFamily="2" charset="0"/>
              </a:rPr>
              <a:t>Interessen</a:t>
            </a: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:</a:t>
            </a:r>
          </a:p>
          <a:p>
            <a:pPr>
              <a:lnSpc>
                <a:spcPts val="1500"/>
              </a:lnSpc>
            </a:pPr>
            <a:endParaRPr lang="en-US" sz="1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ts val="1500"/>
              </a:lnSpc>
            </a:pPr>
            <a:endParaRPr lang="en-US" sz="1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9A8A72FC-6BF0-8338-2224-E0C9BA005D48}"/>
              </a:ext>
            </a:extLst>
          </p:cNvPr>
          <p:cNvCxnSpPr/>
          <p:nvPr/>
        </p:nvCxnSpPr>
        <p:spPr>
          <a:xfrm>
            <a:off x="2568384" y="1869523"/>
            <a:ext cx="0" cy="7344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D2350F77-55BB-3721-723B-17F56D00A164}"/>
              </a:ext>
            </a:extLst>
          </p:cNvPr>
          <p:cNvCxnSpPr/>
          <p:nvPr/>
        </p:nvCxnSpPr>
        <p:spPr>
          <a:xfrm>
            <a:off x="5009297" y="1869523"/>
            <a:ext cx="0" cy="7344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873BB19-2471-670F-50BB-D1B53DE34025}"/>
              </a:ext>
            </a:extLst>
          </p:cNvPr>
          <p:cNvCxnSpPr/>
          <p:nvPr/>
        </p:nvCxnSpPr>
        <p:spPr>
          <a:xfrm>
            <a:off x="7456778" y="1869523"/>
            <a:ext cx="0" cy="7344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hteck 18">
            <a:extLst>
              <a:ext uri="{FF2B5EF4-FFF2-40B4-BE49-F238E27FC236}">
                <a16:creationId xmlns:a16="http://schemas.microsoft.com/office/drawing/2014/main" id="{BDAE4578-765B-4525-2C0C-0303D4BD18F0}"/>
              </a:ext>
            </a:extLst>
          </p:cNvPr>
          <p:cNvSpPr/>
          <p:nvPr/>
        </p:nvSpPr>
        <p:spPr>
          <a:xfrm>
            <a:off x="238539" y="3225803"/>
            <a:ext cx="2223643" cy="33855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  <a:tabLst>
                <a:tab pos="1595438" algn="l"/>
                <a:tab pos="2174875" algn="l"/>
              </a:tabLst>
            </a:pP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</a:rPr>
              <a:t>Ziele</a:t>
            </a:r>
            <a:endParaRPr lang="en-US" sz="1200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E4401E0-37B6-19DE-B529-A7E56072E137}"/>
              </a:ext>
            </a:extLst>
          </p:cNvPr>
          <p:cNvSpPr/>
          <p:nvPr/>
        </p:nvSpPr>
        <p:spPr>
          <a:xfrm>
            <a:off x="259321" y="3603163"/>
            <a:ext cx="4334028" cy="84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1595438" algn="l"/>
                <a:tab pos="2174875" algn="l"/>
              </a:tabLst>
            </a:pPr>
            <a:r>
              <a:rPr lang="de-DE" sz="1000" i="1" dirty="0">
                <a:latin typeface="Roboto" panose="02000000000000000000" pitchFamily="2" charset="0"/>
                <a:ea typeface="Roboto" panose="02000000000000000000" pitchFamily="2" charset="0"/>
              </a:rPr>
              <a:t>Welche Ziele haben deine Kunden?</a:t>
            </a:r>
          </a:p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1595438" algn="l"/>
                <a:tab pos="2174875" algn="l"/>
              </a:tabLst>
            </a:pPr>
            <a:r>
              <a:rPr lang="de-DE" sz="1000" i="1" dirty="0">
                <a:latin typeface="Roboto" panose="02000000000000000000" pitchFamily="2" charset="0"/>
                <a:ea typeface="Roboto" panose="02000000000000000000" pitchFamily="2" charset="0"/>
              </a:rPr>
              <a:t>Welches Problem möchte deine Zielgruppe lösen?</a:t>
            </a:r>
            <a:endParaRPr lang="en-US" sz="1000" i="1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1595438" algn="l"/>
                <a:tab pos="2174875" algn="l"/>
              </a:tabLst>
            </a:pPr>
            <a:r>
              <a:rPr lang="de-DE" sz="1000" i="1" dirty="0">
                <a:latin typeface="Roboto" panose="02000000000000000000" pitchFamily="2" charset="0"/>
                <a:ea typeface="Roboto" panose="02000000000000000000" pitchFamily="2" charset="0"/>
              </a:rPr>
              <a:t>Welches Bedürfnis möchte sie stillen?</a:t>
            </a:r>
            <a:endParaRPr lang="en-US" sz="1000" i="1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1595438" algn="l"/>
                <a:tab pos="2174875" algn="l"/>
              </a:tabLst>
            </a:pP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cxnSp>
        <p:nvCxnSpPr>
          <p:cNvPr id="21" name="Gerader Verbinder 4">
            <a:extLst>
              <a:ext uri="{FF2B5EF4-FFF2-40B4-BE49-F238E27FC236}">
                <a16:creationId xmlns:a16="http://schemas.microsoft.com/office/drawing/2014/main" id="{85710C79-A22C-9EB4-3F68-3199B38D0C45}"/>
              </a:ext>
            </a:extLst>
          </p:cNvPr>
          <p:cNvCxnSpPr>
            <a:cxnSpLocks/>
          </p:cNvCxnSpPr>
          <p:nvPr/>
        </p:nvCxnSpPr>
        <p:spPr>
          <a:xfrm>
            <a:off x="258029" y="3564357"/>
            <a:ext cx="439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58CBA767-9476-BCD9-8C48-99804D14E094}"/>
              </a:ext>
            </a:extLst>
          </p:cNvPr>
          <p:cNvSpPr/>
          <p:nvPr/>
        </p:nvSpPr>
        <p:spPr>
          <a:xfrm>
            <a:off x="258029" y="4851169"/>
            <a:ext cx="2223643" cy="33855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  <a:tabLst>
                <a:tab pos="1595438" algn="l"/>
                <a:tab pos="2174875" algn="l"/>
              </a:tabLst>
            </a:pP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</a:rPr>
              <a:t>Herausforderungen</a:t>
            </a:r>
            <a:endParaRPr lang="en-US" sz="1200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48C17774-2BB9-DBE6-315D-EA73E4B75D33}"/>
              </a:ext>
            </a:extLst>
          </p:cNvPr>
          <p:cNvSpPr/>
          <p:nvPr/>
        </p:nvSpPr>
        <p:spPr>
          <a:xfrm>
            <a:off x="278811" y="5189722"/>
            <a:ext cx="4334028" cy="650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1595438" algn="l"/>
                <a:tab pos="2174875" algn="l"/>
              </a:tabLst>
            </a:pPr>
            <a:r>
              <a:rPr lang="de-DE" sz="1000" i="1" dirty="0">
                <a:latin typeface="Roboto" panose="02000000000000000000" pitchFamily="2" charset="0"/>
                <a:ea typeface="Roboto" panose="02000000000000000000" pitchFamily="2" charset="0"/>
              </a:rPr>
              <a:t>Vor welchen Herausforderungen steht deine Zielgruppe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?</a:t>
            </a:r>
          </a:p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1595438" algn="l"/>
                <a:tab pos="2174875" algn="l"/>
              </a:tabLst>
            </a:pPr>
            <a:r>
              <a:rPr lang="de-DE" sz="1000" i="1" dirty="0">
                <a:latin typeface="Roboto" panose="02000000000000000000" pitchFamily="2" charset="0"/>
                <a:ea typeface="Roboto" panose="02000000000000000000" pitchFamily="2" charset="0"/>
              </a:rPr>
              <a:t>Auf welche Schwierigkeiten stößt deine Persona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?</a:t>
            </a:r>
          </a:p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1595438" algn="l"/>
                <a:tab pos="2174875" algn="l"/>
              </a:tabLst>
            </a:pP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cxnSp>
        <p:nvCxnSpPr>
          <p:cNvPr id="24" name="Gerader Verbinder 4">
            <a:extLst>
              <a:ext uri="{FF2B5EF4-FFF2-40B4-BE49-F238E27FC236}">
                <a16:creationId xmlns:a16="http://schemas.microsoft.com/office/drawing/2014/main" id="{644B4B99-C7E1-9D90-AD9A-623EE93330B2}"/>
              </a:ext>
            </a:extLst>
          </p:cNvPr>
          <p:cNvCxnSpPr>
            <a:cxnSpLocks/>
          </p:cNvCxnSpPr>
          <p:nvPr/>
        </p:nvCxnSpPr>
        <p:spPr>
          <a:xfrm>
            <a:off x="277519" y="5190084"/>
            <a:ext cx="439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28" name="Grafik 27">
            <a:extLst>
              <a:ext uri="{FF2B5EF4-FFF2-40B4-BE49-F238E27FC236}">
                <a16:creationId xmlns:a16="http://schemas.microsoft.com/office/drawing/2014/main" id="{295C8D69-9E44-AD36-FC32-E4AB6096D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0857" y="6127473"/>
            <a:ext cx="2646930" cy="305751"/>
          </a:xfrm>
          <a:prstGeom prst="rect">
            <a:avLst/>
          </a:prstGeom>
        </p:spPr>
      </p:pic>
      <p:sp>
        <p:nvSpPr>
          <p:cNvPr id="29" name="Rechteck 28">
            <a:extLst>
              <a:ext uri="{FF2B5EF4-FFF2-40B4-BE49-F238E27FC236}">
                <a16:creationId xmlns:a16="http://schemas.microsoft.com/office/drawing/2014/main" id="{6E2A6DDD-B570-167D-6D77-D6D190D5F53F}"/>
              </a:ext>
            </a:extLst>
          </p:cNvPr>
          <p:cNvSpPr/>
          <p:nvPr/>
        </p:nvSpPr>
        <p:spPr>
          <a:xfrm>
            <a:off x="5233135" y="3229636"/>
            <a:ext cx="2223643" cy="33855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  <a:tabLst>
                <a:tab pos="1595438" algn="l"/>
                <a:tab pos="2174875" algn="l"/>
              </a:tabLst>
            </a:pP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</a:rPr>
              <a:t>Social Media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EF0E0AD7-85E0-4ED7-294B-4EB7C59A8040}"/>
              </a:ext>
            </a:extLst>
          </p:cNvPr>
          <p:cNvSpPr/>
          <p:nvPr/>
        </p:nvSpPr>
        <p:spPr>
          <a:xfrm>
            <a:off x="5253917" y="3606996"/>
            <a:ext cx="4334028" cy="650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1595438" algn="l"/>
                <a:tab pos="2174875" algn="l"/>
              </a:tabLst>
            </a:pP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Auf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welchen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Social Media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Kanälen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ist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deine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Zielgruppe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aktiv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? (Facebook, Instagram, LinkedIn…)</a:t>
            </a:r>
          </a:p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1595438" algn="l"/>
                <a:tab pos="2174875" algn="l"/>
              </a:tabLst>
            </a:pP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cxnSp>
        <p:nvCxnSpPr>
          <p:cNvPr id="31" name="Gerader Verbinder 4">
            <a:extLst>
              <a:ext uri="{FF2B5EF4-FFF2-40B4-BE49-F238E27FC236}">
                <a16:creationId xmlns:a16="http://schemas.microsoft.com/office/drawing/2014/main" id="{8D6C7C76-9833-D98C-C976-7DB3301A7127}"/>
              </a:ext>
            </a:extLst>
          </p:cNvPr>
          <p:cNvCxnSpPr>
            <a:cxnSpLocks/>
          </p:cNvCxnSpPr>
          <p:nvPr/>
        </p:nvCxnSpPr>
        <p:spPr>
          <a:xfrm>
            <a:off x="5252625" y="3568190"/>
            <a:ext cx="439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" name="Rechteck 31">
            <a:extLst>
              <a:ext uri="{FF2B5EF4-FFF2-40B4-BE49-F238E27FC236}">
                <a16:creationId xmlns:a16="http://schemas.microsoft.com/office/drawing/2014/main" id="{6408E19B-E4CD-AC77-520E-DDCAD09B0A74}"/>
              </a:ext>
            </a:extLst>
          </p:cNvPr>
          <p:cNvSpPr/>
          <p:nvPr/>
        </p:nvSpPr>
        <p:spPr>
          <a:xfrm>
            <a:off x="5233135" y="4851168"/>
            <a:ext cx="2223643" cy="33855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  <a:tabLst>
                <a:tab pos="1595438" algn="l"/>
                <a:tab pos="2174875" algn="l"/>
              </a:tabLst>
            </a:pP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</a:rPr>
              <a:t>Kaufverhalten</a:t>
            </a:r>
            <a:endParaRPr lang="en-US" sz="1200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E99F2B9B-0A00-D26F-64EB-908F52F0946D}"/>
              </a:ext>
            </a:extLst>
          </p:cNvPr>
          <p:cNvSpPr/>
          <p:nvPr/>
        </p:nvSpPr>
        <p:spPr>
          <a:xfrm>
            <a:off x="5253917" y="5228528"/>
            <a:ext cx="4334028" cy="84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1595438" algn="l"/>
                <a:tab pos="2174875" algn="l"/>
              </a:tabLst>
            </a:pP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Wie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ist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das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Kaufverhalten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deiner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Kunden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?</a:t>
            </a:r>
          </a:p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1595438" algn="l"/>
                <a:tab pos="2174875" algn="l"/>
              </a:tabLst>
            </a:pP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Recherchieren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sie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zuerst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aktiv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online, bevor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sie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kaufen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?</a:t>
            </a:r>
          </a:p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1595438" algn="l"/>
                <a:tab pos="2174875" algn="l"/>
              </a:tabLst>
            </a:pP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Benötigen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sie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persönliche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000" i="1" dirty="0" err="1">
                <a:latin typeface="Roboto" panose="02000000000000000000" pitchFamily="2" charset="0"/>
                <a:ea typeface="Roboto" panose="02000000000000000000" pitchFamily="2" charset="0"/>
              </a:rPr>
              <a:t>Beratung</a:t>
            </a: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?</a:t>
            </a:r>
          </a:p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1595438" algn="l"/>
                <a:tab pos="2174875" algn="l"/>
              </a:tabLst>
            </a:pPr>
            <a:r>
              <a:rPr lang="en-US" sz="1000" i="1" dirty="0"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cxnSp>
        <p:nvCxnSpPr>
          <p:cNvPr id="34" name="Gerader Verbinder 4">
            <a:extLst>
              <a:ext uri="{FF2B5EF4-FFF2-40B4-BE49-F238E27FC236}">
                <a16:creationId xmlns:a16="http://schemas.microsoft.com/office/drawing/2014/main" id="{D072EB2A-AD00-211F-0F63-A806C118E79A}"/>
              </a:ext>
            </a:extLst>
          </p:cNvPr>
          <p:cNvCxnSpPr>
            <a:cxnSpLocks/>
          </p:cNvCxnSpPr>
          <p:nvPr/>
        </p:nvCxnSpPr>
        <p:spPr>
          <a:xfrm>
            <a:off x="5252625" y="5189722"/>
            <a:ext cx="439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56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Breitbild</PresentationFormat>
  <Paragraphs>32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Manuel Cfe</dc:creator>
  <cp:lastModifiedBy>Manuel Cfe</cp:lastModifiedBy>
  <cp:revision>5</cp:revision>
  <dcterms:created xsi:type="dcterms:W3CDTF">2024-06-20T11:51:13Z</dcterms:created>
  <dcterms:modified xsi:type="dcterms:W3CDTF">2024-06-20T12:08:41Z</dcterms:modified>
</cp:coreProperties>
</file>